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74" r:id="rId4"/>
    <p:sldId id="280" r:id="rId5"/>
    <p:sldId id="266" r:id="rId6"/>
    <p:sldId id="268" r:id="rId7"/>
    <p:sldId id="271" r:id="rId8"/>
    <p:sldId id="275" r:id="rId9"/>
    <p:sldId id="276" r:id="rId10"/>
    <p:sldId id="278" r:id="rId11"/>
    <p:sldId id="277" r:id="rId12"/>
    <p:sldId id="279" r:id="rId13"/>
    <p:sldId id="281" r:id="rId14"/>
    <p:sldId id="282" r:id="rId15"/>
    <p:sldId id="283" r:id="rId16"/>
    <p:sldId id="284" r:id="rId17"/>
    <p:sldId id="265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5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EB09"/>
    <a:srgbClr val="FFFF99"/>
    <a:srgbClr val="363636"/>
    <a:srgbClr val="2B2B2B"/>
    <a:srgbClr val="2582C6"/>
    <a:srgbClr val="FF66CC"/>
    <a:srgbClr val="020007"/>
    <a:srgbClr val="101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108" y="5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8-24T15:46:11.175" idx="1">
    <p:pos x="3667" y="1125"/>
    <p:text>预览及使用此模板前先下载英文Segoe Script、中文新蒂小丸子小学版字体，预览效果会更加美观！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7882F-08D8-440D-B220-27F9296404B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EE59C-3B2D-4513-AC46-7C0CA58BB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017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预览及使用此模板前先下载英文</a:t>
            </a:r>
            <a:r>
              <a:rPr lang="en-US" altLang="zh-CN" dirty="0" smtClean="0"/>
              <a:t>Segoe Script</a:t>
            </a:r>
            <a:r>
              <a:rPr lang="zh-CN" altLang="en-US" smtClean="0"/>
              <a:t>、中文新蒂小丸子小学版字体，预览效果会更加美观！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1EE59C-3B2D-4513-AC46-7C0CA58BB25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277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预览及使用此模板前先下载英文</a:t>
            </a:r>
            <a:r>
              <a:rPr lang="en-US" altLang="zh-CN" dirty="0" smtClean="0"/>
              <a:t>Segoe Script</a:t>
            </a:r>
            <a:r>
              <a:rPr lang="zh-CN" altLang="en-US" smtClean="0"/>
              <a:t>、中文新蒂小丸子小学版字体，预览效果会更加美观！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1EE59C-3B2D-4513-AC46-7C0CA58BB25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277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预览及使用此模板前先下载英文</a:t>
            </a:r>
            <a:r>
              <a:rPr lang="en-US" altLang="zh-CN" dirty="0" smtClean="0"/>
              <a:t>Segoe Script</a:t>
            </a:r>
            <a:r>
              <a:rPr lang="zh-CN" altLang="en-US" smtClean="0"/>
              <a:t>、中文新蒂小丸子小学版字体，预览效果会更加美观！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1EE59C-3B2D-4513-AC46-7C0CA58BB25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277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1EE59C-3B2D-4513-AC46-7C0CA58BB25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495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498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579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092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843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93619" y="95911"/>
            <a:ext cx="11927745" cy="6673598"/>
            <a:chOff x="93619" y="95911"/>
            <a:chExt cx="11927745" cy="6673598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4691988" y="-4117215"/>
              <a:ext cx="2790000" cy="11463751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632995" y="-577603"/>
              <a:ext cx="2790000" cy="11463751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4630114" y="-4381590"/>
              <a:ext cx="2913750" cy="11868751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571120" y="-621742"/>
              <a:ext cx="2913750" cy="118687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455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119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868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7091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104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41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4347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63636"/>
            </a:gs>
            <a:gs pos="37000">
              <a:srgbClr val="2B2B2B"/>
            </a:gs>
            <a:gs pos="86000">
              <a:srgbClr val="101010"/>
            </a:gs>
            <a:gs pos="100000">
              <a:srgbClr val="02000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41B0B2-25C2-465E-A81B-CA14DF5CFA1A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283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comments" Target="../comments/comment1.xml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93620" y="95911"/>
            <a:ext cx="11927745" cy="6673598"/>
            <a:chOff x="93619" y="95911"/>
            <a:chExt cx="11927745" cy="6673598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4691988" y="-4117215"/>
              <a:ext cx="2790000" cy="11463751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632995" y="-577603"/>
              <a:ext cx="2790000" cy="11463751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4630114" y="-4381590"/>
              <a:ext cx="2913750" cy="11868751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5400000">
              <a:off x="4571120" y="-621742"/>
              <a:ext cx="2913750" cy="11868751"/>
            </a:xfrm>
            <a:prstGeom prst="rect">
              <a:avLst/>
            </a:prstGeom>
          </p:spPr>
        </p:pic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097" y="4706140"/>
            <a:ext cx="3633653" cy="123201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002733" y="2134992"/>
            <a:ext cx="65314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rgbClr val="FFFF99"/>
                </a:solidFill>
                <a:latin typeface="Segoe Script" panose="020B0504020000000003" pitchFamily="34" charset="0"/>
              </a:rPr>
              <a:t>2D Game Engine Development</a:t>
            </a:r>
            <a:endParaRPr lang="zh-CN" altLang="en-US" sz="4800" b="1" dirty="0">
              <a:solidFill>
                <a:srgbClr val="FFFF99"/>
              </a:solidFill>
              <a:latin typeface="Segoe Script" panose="020B0504020000000003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883" y="724728"/>
            <a:ext cx="1462500" cy="1091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9878765" y="724728"/>
            <a:ext cx="1462500" cy="10912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24872" y="1326603"/>
            <a:ext cx="1248750" cy="9787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450453">
            <a:off x="8931970" y="2017224"/>
            <a:ext cx="2454985" cy="135946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42695" y="3161540"/>
            <a:ext cx="1703708" cy="164738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972746">
            <a:off x="9542564" y="2573691"/>
            <a:ext cx="1876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AR CARTER" pitchFamily="2" charset="0"/>
              </a:rPr>
              <a:t>Have fun!!!</a:t>
            </a:r>
            <a:endParaRPr lang="zh-CN" altLang="en-US" sz="3200" dirty="0">
              <a:solidFill>
                <a:schemeClr val="bg1"/>
              </a:solidFill>
              <a:latin typeface="AR CARTER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97758" y="4773236"/>
            <a:ext cx="2358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AR CARTER" pitchFamily="2" charset="0"/>
              </a:rPr>
              <a:t>GROUP    3</a:t>
            </a:r>
            <a:endParaRPr lang="zh-CN" altLang="en-US" sz="3200" dirty="0">
              <a:solidFill>
                <a:schemeClr val="bg1"/>
              </a:solidFill>
              <a:latin typeface="AR CARTER" pitchFamily="2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13927">
            <a:off x="4087406" y="4584998"/>
            <a:ext cx="1655906" cy="916969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883248">
            <a:off x="2858574" y="3797876"/>
            <a:ext cx="1618925" cy="896491"/>
          </a:xfrm>
          <a:prstGeom prst="rect">
            <a:avLst/>
          </a:prstGeom>
        </p:spPr>
      </p:pic>
      <p:grpSp>
        <p:nvGrpSpPr>
          <p:cNvPr id="5" name="Group 4"/>
          <p:cNvGrpSpPr>
            <a:grpSpLocks noChangeAspect="1"/>
          </p:cNvGrpSpPr>
          <p:nvPr/>
        </p:nvGrpSpPr>
        <p:grpSpPr bwMode="auto">
          <a:xfrm rot="752845">
            <a:off x="211153" y="3476940"/>
            <a:ext cx="2568705" cy="1112867"/>
            <a:chOff x="582" y="2207"/>
            <a:chExt cx="1805" cy="782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582" y="2207"/>
              <a:ext cx="1262" cy="6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1115" y="2285"/>
              <a:ext cx="1272" cy="704"/>
            </a:xfrm>
            <a:custGeom>
              <a:avLst/>
              <a:gdLst>
                <a:gd name="T0" fmla="*/ 189 w 381"/>
                <a:gd name="T1" fmla="*/ 1 h 160"/>
                <a:gd name="T2" fmla="*/ 185 w 381"/>
                <a:gd name="T3" fmla="*/ 1 h 160"/>
                <a:gd name="T4" fmla="*/ 121 w 381"/>
                <a:gd name="T5" fmla="*/ 14 h 160"/>
                <a:gd name="T6" fmla="*/ 89 w 381"/>
                <a:gd name="T7" fmla="*/ 34 h 160"/>
                <a:gd name="T8" fmla="*/ 85 w 381"/>
                <a:gd name="T9" fmla="*/ 38 h 160"/>
                <a:gd name="T10" fmla="*/ 66 w 381"/>
                <a:gd name="T11" fmla="*/ 59 h 160"/>
                <a:gd name="T12" fmla="*/ 60 w 381"/>
                <a:gd name="T13" fmla="*/ 66 h 160"/>
                <a:gd name="T14" fmla="*/ 58 w 381"/>
                <a:gd name="T15" fmla="*/ 70 h 160"/>
                <a:gd name="T16" fmla="*/ 8 w 381"/>
                <a:gd name="T17" fmla="*/ 129 h 160"/>
                <a:gd name="T18" fmla="*/ 8 w 381"/>
                <a:gd name="T19" fmla="*/ 129 h 160"/>
                <a:gd name="T20" fmla="*/ 6 w 381"/>
                <a:gd name="T21" fmla="*/ 130 h 160"/>
                <a:gd name="T22" fmla="*/ 0 w 381"/>
                <a:gd name="T23" fmla="*/ 132 h 160"/>
                <a:gd name="T24" fmla="*/ 0 w 381"/>
                <a:gd name="T25" fmla="*/ 133 h 160"/>
                <a:gd name="T26" fmla="*/ 6 w 381"/>
                <a:gd name="T27" fmla="*/ 131 h 160"/>
                <a:gd name="T28" fmla="*/ 9 w 381"/>
                <a:gd name="T29" fmla="*/ 133 h 160"/>
                <a:gd name="T30" fmla="*/ 85 w 381"/>
                <a:gd name="T31" fmla="*/ 119 h 160"/>
                <a:gd name="T32" fmla="*/ 89 w 381"/>
                <a:gd name="T33" fmla="*/ 118 h 160"/>
                <a:gd name="T34" fmla="*/ 155 w 381"/>
                <a:gd name="T35" fmla="*/ 118 h 160"/>
                <a:gd name="T36" fmla="*/ 185 w 381"/>
                <a:gd name="T37" fmla="*/ 127 h 160"/>
                <a:gd name="T38" fmla="*/ 189 w 381"/>
                <a:gd name="T39" fmla="*/ 128 h 160"/>
                <a:gd name="T40" fmla="*/ 258 w 381"/>
                <a:gd name="T41" fmla="*/ 153 h 160"/>
                <a:gd name="T42" fmla="*/ 285 w 381"/>
                <a:gd name="T43" fmla="*/ 158 h 160"/>
                <a:gd name="T44" fmla="*/ 289 w 381"/>
                <a:gd name="T45" fmla="*/ 158 h 160"/>
                <a:gd name="T46" fmla="*/ 346 w 381"/>
                <a:gd name="T47" fmla="*/ 146 h 160"/>
                <a:gd name="T48" fmla="*/ 380 w 381"/>
                <a:gd name="T49" fmla="*/ 87 h 160"/>
                <a:gd name="T50" fmla="*/ 377 w 381"/>
                <a:gd name="T51" fmla="*/ 70 h 160"/>
                <a:gd name="T52" fmla="*/ 376 w 381"/>
                <a:gd name="T53" fmla="*/ 66 h 160"/>
                <a:gd name="T54" fmla="*/ 289 w 381"/>
                <a:gd name="T55" fmla="*/ 15 h 160"/>
                <a:gd name="T56" fmla="*/ 285 w 381"/>
                <a:gd name="T57" fmla="*/ 14 h 160"/>
                <a:gd name="T58" fmla="*/ 285 w 381"/>
                <a:gd name="T59" fmla="*/ 14 h 160"/>
                <a:gd name="T60" fmla="*/ 189 w 381"/>
                <a:gd name="T61" fmla="*/ 1 h 160"/>
                <a:gd name="T62" fmla="*/ 289 w 381"/>
                <a:gd name="T63" fmla="*/ 20 h 160"/>
                <a:gd name="T64" fmla="*/ 341 w 381"/>
                <a:gd name="T65" fmla="*/ 42 h 160"/>
                <a:gd name="T66" fmla="*/ 368 w 381"/>
                <a:gd name="T67" fmla="*/ 66 h 160"/>
                <a:gd name="T68" fmla="*/ 370 w 381"/>
                <a:gd name="T69" fmla="*/ 70 h 160"/>
                <a:gd name="T70" fmla="*/ 373 w 381"/>
                <a:gd name="T71" fmla="*/ 98 h 160"/>
                <a:gd name="T72" fmla="*/ 293 w 381"/>
                <a:gd name="T73" fmla="*/ 153 h 160"/>
                <a:gd name="T74" fmla="*/ 289 w 381"/>
                <a:gd name="T75" fmla="*/ 153 h 160"/>
                <a:gd name="T76" fmla="*/ 285 w 381"/>
                <a:gd name="T77" fmla="*/ 153 h 160"/>
                <a:gd name="T78" fmla="*/ 189 w 381"/>
                <a:gd name="T79" fmla="*/ 123 h 160"/>
                <a:gd name="T80" fmla="*/ 186 w 381"/>
                <a:gd name="T81" fmla="*/ 122 h 160"/>
                <a:gd name="T82" fmla="*/ 185 w 381"/>
                <a:gd name="T83" fmla="*/ 122 h 160"/>
                <a:gd name="T84" fmla="*/ 89 w 381"/>
                <a:gd name="T85" fmla="*/ 115 h 160"/>
                <a:gd name="T86" fmla="*/ 85 w 381"/>
                <a:gd name="T87" fmla="*/ 115 h 160"/>
                <a:gd name="T88" fmla="*/ 68 w 381"/>
                <a:gd name="T89" fmla="*/ 117 h 160"/>
                <a:gd name="T90" fmla="*/ 16 w 381"/>
                <a:gd name="T91" fmla="*/ 127 h 160"/>
                <a:gd name="T92" fmla="*/ 63 w 381"/>
                <a:gd name="T93" fmla="*/ 70 h 160"/>
                <a:gd name="T94" fmla="*/ 66 w 381"/>
                <a:gd name="T95" fmla="*/ 66 h 160"/>
                <a:gd name="T96" fmla="*/ 75 w 381"/>
                <a:gd name="T97" fmla="*/ 53 h 160"/>
                <a:gd name="T98" fmla="*/ 85 w 381"/>
                <a:gd name="T99" fmla="*/ 43 h 160"/>
                <a:gd name="T100" fmla="*/ 89 w 381"/>
                <a:gd name="T101" fmla="*/ 40 h 160"/>
                <a:gd name="T102" fmla="*/ 185 w 381"/>
                <a:gd name="T103" fmla="*/ 5 h 160"/>
                <a:gd name="T104" fmla="*/ 189 w 381"/>
                <a:gd name="T105" fmla="*/ 5 h 160"/>
                <a:gd name="T106" fmla="*/ 192 w 381"/>
                <a:gd name="T107" fmla="*/ 5 h 160"/>
                <a:gd name="T108" fmla="*/ 285 w 381"/>
                <a:gd name="T109" fmla="*/ 18 h 160"/>
                <a:gd name="T110" fmla="*/ 289 w 381"/>
                <a:gd name="T111" fmla="*/ 2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81" h="160">
                  <a:moveTo>
                    <a:pt x="189" y="1"/>
                  </a:moveTo>
                  <a:cubicBezTo>
                    <a:pt x="188" y="1"/>
                    <a:pt x="186" y="1"/>
                    <a:pt x="185" y="1"/>
                  </a:cubicBezTo>
                  <a:cubicBezTo>
                    <a:pt x="163" y="2"/>
                    <a:pt x="141" y="6"/>
                    <a:pt x="121" y="14"/>
                  </a:cubicBezTo>
                  <a:cubicBezTo>
                    <a:pt x="109" y="19"/>
                    <a:pt x="99" y="26"/>
                    <a:pt x="89" y="34"/>
                  </a:cubicBezTo>
                  <a:cubicBezTo>
                    <a:pt x="88" y="35"/>
                    <a:pt x="86" y="37"/>
                    <a:pt x="85" y="38"/>
                  </a:cubicBezTo>
                  <a:cubicBezTo>
                    <a:pt x="78" y="44"/>
                    <a:pt x="72" y="51"/>
                    <a:pt x="66" y="59"/>
                  </a:cubicBezTo>
                  <a:cubicBezTo>
                    <a:pt x="64" y="61"/>
                    <a:pt x="62" y="63"/>
                    <a:pt x="60" y="66"/>
                  </a:cubicBezTo>
                  <a:cubicBezTo>
                    <a:pt x="59" y="67"/>
                    <a:pt x="59" y="69"/>
                    <a:pt x="58" y="70"/>
                  </a:cubicBezTo>
                  <a:cubicBezTo>
                    <a:pt x="43" y="92"/>
                    <a:pt x="33" y="117"/>
                    <a:pt x="8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7" y="129"/>
                    <a:pt x="7" y="129"/>
                    <a:pt x="6" y="130"/>
                  </a:cubicBezTo>
                  <a:cubicBezTo>
                    <a:pt x="4" y="130"/>
                    <a:pt x="2" y="131"/>
                    <a:pt x="0" y="132"/>
                  </a:cubicBezTo>
                  <a:cubicBezTo>
                    <a:pt x="0" y="132"/>
                    <a:pt x="0" y="133"/>
                    <a:pt x="0" y="133"/>
                  </a:cubicBezTo>
                  <a:cubicBezTo>
                    <a:pt x="2" y="133"/>
                    <a:pt x="4" y="132"/>
                    <a:pt x="6" y="131"/>
                  </a:cubicBezTo>
                  <a:cubicBezTo>
                    <a:pt x="6" y="133"/>
                    <a:pt x="7" y="133"/>
                    <a:pt x="9" y="133"/>
                  </a:cubicBezTo>
                  <a:cubicBezTo>
                    <a:pt x="35" y="130"/>
                    <a:pt x="60" y="123"/>
                    <a:pt x="85" y="119"/>
                  </a:cubicBezTo>
                  <a:cubicBezTo>
                    <a:pt x="86" y="119"/>
                    <a:pt x="88" y="119"/>
                    <a:pt x="89" y="118"/>
                  </a:cubicBezTo>
                  <a:cubicBezTo>
                    <a:pt x="111" y="115"/>
                    <a:pt x="132" y="114"/>
                    <a:pt x="155" y="118"/>
                  </a:cubicBezTo>
                  <a:cubicBezTo>
                    <a:pt x="165" y="120"/>
                    <a:pt x="175" y="123"/>
                    <a:pt x="185" y="127"/>
                  </a:cubicBezTo>
                  <a:cubicBezTo>
                    <a:pt x="186" y="127"/>
                    <a:pt x="188" y="128"/>
                    <a:pt x="189" y="128"/>
                  </a:cubicBezTo>
                  <a:cubicBezTo>
                    <a:pt x="212" y="136"/>
                    <a:pt x="235" y="146"/>
                    <a:pt x="258" y="153"/>
                  </a:cubicBezTo>
                  <a:cubicBezTo>
                    <a:pt x="267" y="155"/>
                    <a:pt x="276" y="157"/>
                    <a:pt x="285" y="158"/>
                  </a:cubicBezTo>
                  <a:cubicBezTo>
                    <a:pt x="286" y="158"/>
                    <a:pt x="288" y="158"/>
                    <a:pt x="289" y="158"/>
                  </a:cubicBezTo>
                  <a:cubicBezTo>
                    <a:pt x="309" y="160"/>
                    <a:pt x="329" y="157"/>
                    <a:pt x="346" y="146"/>
                  </a:cubicBezTo>
                  <a:cubicBezTo>
                    <a:pt x="364" y="133"/>
                    <a:pt x="380" y="109"/>
                    <a:pt x="380" y="87"/>
                  </a:cubicBezTo>
                  <a:cubicBezTo>
                    <a:pt x="381" y="81"/>
                    <a:pt x="379" y="75"/>
                    <a:pt x="377" y="70"/>
                  </a:cubicBezTo>
                  <a:cubicBezTo>
                    <a:pt x="377" y="69"/>
                    <a:pt x="376" y="67"/>
                    <a:pt x="376" y="66"/>
                  </a:cubicBezTo>
                  <a:cubicBezTo>
                    <a:pt x="361" y="37"/>
                    <a:pt x="317" y="23"/>
                    <a:pt x="289" y="15"/>
                  </a:cubicBezTo>
                  <a:cubicBezTo>
                    <a:pt x="288" y="15"/>
                    <a:pt x="286" y="14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ubicBezTo>
                    <a:pt x="255" y="6"/>
                    <a:pt x="221" y="0"/>
                    <a:pt x="189" y="1"/>
                  </a:cubicBezTo>
                  <a:close/>
                  <a:moveTo>
                    <a:pt x="289" y="20"/>
                  </a:moveTo>
                  <a:cubicBezTo>
                    <a:pt x="308" y="25"/>
                    <a:pt x="325" y="33"/>
                    <a:pt x="341" y="42"/>
                  </a:cubicBezTo>
                  <a:cubicBezTo>
                    <a:pt x="352" y="48"/>
                    <a:pt x="362" y="56"/>
                    <a:pt x="368" y="66"/>
                  </a:cubicBezTo>
                  <a:cubicBezTo>
                    <a:pt x="369" y="67"/>
                    <a:pt x="370" y="69"/>
                    <a:pt x="370" y="70"/>
                  </a:cubicBezTo>
                  <a:cubicBezTo>
                    <a:pt x="374" y="78"/>
                    <a:pt x="376" y="88"/>
                    <a:pt x="373" y="98"/>
                  </a:cubicBezTo>
                  <a:cubicBezTo>
                    <a:pt x="364" y="135"/>
                    <a:pt x="328" y="155"/>
                    <a:pt x="293" y="153"/>
                  </a:cubicBezTo>
                  <a:cubicBezTo>
                    <a:pt x="291" y="153"/>
                    <a:pt x="290" y="153"/>
                    <a:pt x="289" y="153"/>
                  </a:cubicBezTo>
                  <a:cubicBezTo>
                    <a:pt x="288" y="153"/>
                    <a:pt x="286" y="153"/>
                    <a:pt x="285" y="153"/>
                  </a:cubicBezTo>
                  <a:cubicBezTo>
                    <a:pt x="252" y="149"/>
                    <a:pt x="220" y="135"/>
                    <a:pt x="189" y="123"/>
                  </a:cubicBezTo>
                  <a:cubicBezTo>
                    <a:pt x="188" y="123"/>
                    <a:pt x="187" y="123"/>
                    <a:pt x="186" y="122"/>
                  </a:cubicBezTo>
                  <a:cubicBezTo>
                    <a:pt x="186" y="122"/>
                    <a:pt x="185" y="122"/>
                    <a:pt x="185" y="122"/>
                  </a:cubicBezTo>
                  <a:cubicBezTo>
                    <a:pt x="152" y="110"/>
                    <a:pt x="122" y="111"/>
                    <a:pt x="89" y="115"/>
                  </a:cubicBezTo>
                  <a:cubicBezTo>
                    <a:pt x="88" y="115"/>
                    <a:pt x="86" y="115"/>
                    <a:pt x="85" y="115"/>
                  </a:cubicBezTo>
                  <a:cubicBezTo>
                    <a:pt x="79" y="116"/>
                    <a:pt x="74" y="116"/>
                    <a:pt x="68" y="117"/>
                  </a:cubicBezTo>
                  <a:cubicBezTo>
                    <a:pt x="51" y="120"/>
                    <a:pt x="33" y="124"/>
                    <a:pt x="16" y="127"/>
                  </a:cubicBezTo>
                  <a:cubicBezTo>
                    <a:pt x="38" y="116"/>
                    <a:pt x="50" y="91"/>
                    <a:pt x="63" y="70"/>
                  </a:cubicBezTo>
                  <a:cubicBezTo>
                    <a:pt x="64" y="69"/>
                    <a:pt x="65" y="67"/>
                    <a:pt x="66" y="66"/>
                  </a:cubicBezTo>
                  <a:cubicBezTo>
                    <a:pt x="69" y="62"/>
                    <a:pt x="72" y="57"/>
                    <a:pt x="75" y="53"/>
                  </a:cubicBezTo>
                  <a:cubicBezTo>
                    <a:pt x="78" y="50"/>
                    <a:pt x="82" y="47"/>
                    <a:pt x="85" y="43"/>
                  </a:cubicBezTo>
                  <a:cubicBezTo>
                    <a:pt x="86" y="42"/>
                    <a:pt x="88" y="41"/>
                    <a:pt x="89" y="40"/>
                  </a:cubicBezTo>
                  <a:cubicBezTo>
                    <a:pt x="115" y="17"/>
                    <a:pt x="150" y="7"/>
                    <a:pt x="185" y="5"/>
                  </a:cubicBezTo>
                  <a:cubicBezTo>
                    <a:pt x="186" y="5"/>
                    <a:pt x="188" y="5"/>
                    <a:pt x="189" y="5"/>
                  </a:cubicBezTo>
                  <a:cubicBezTo>
                    <a:pt x="190" y="5"/>
                    <a:pt x="191" y="5"/>
                    <a:pt x="192" y="5"/>
                  </a:cubicBezTo>
                  <a:cubicBezTo>
                    <a:pt x="222" y="5"/>
                    <a:pt x="255" y="10"/>
                    <a:pt x="285" y="18"/>
                  </a:cubicBezTo>
                  <a:cubicBezTo>
                    <a:pt x="286" y="19"/>
                    <a:pt x="288" y="19"/>
                    <a:pt x="289" y="2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scene3d>
              <a:camera prst="orthographicFront">
                <a:rot lat="0" lon="10800000" rev="0"/>
              </a:camera>
              <a:lightRig rig="threePt" dir="t"/>
            </a:scene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6" name="TextBox 25"/>
          <p:cNvSpPr txBox="1"/>
          <p:nvPr/>
        </p:nvSpPr>
        <p:spPr>
          <a:xfrm rot="163579">
            <a:off x="935543" y="4025252"/>
            <a:ext cx="1692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AR CARTER" pitchFamily="2" charset="0"/>
              </a:rPr>
              <a:t>CHEN ZHENGANG</a:t>
            </a:r>
            <a:endParaRPr lang="zh-CN" altLang="en-US" sz="2000" dirty="0">
              <a:solidFill>
                <a:schemeClr val="bg1"/>
              </a:solidFill>
              <a:latin typeface="AR CARTER" pitchFamily="2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 rot="21159468">
            <a:off x="3192252" y="3982273"/>
            <a:ext cx="1692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AR CARTER" pitchFamily="2" charset="0"/>
              </a:rPr>
              <a:t>ZHANG ZIYI</a:t>
            </a:r>
            <a:endParaRPr lang="zh-CN" altLang="en-US" sz="2000" dirty="0">
              <a:solidFill>
                <a:schemeClr val="bg1"/>
              </a:solidFill>
              <a:latin typeface="AR CARTER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 rot="467695">
            <a:off x="4316527" y="4865568"/>
            <a:ext cx="1692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AR CARTER" pitchFamily="2" charset="0"/>
              </a:rPr>
              <a:t>JIANG XINYUAN</a:t>
            </a:r>
            <a:endParaRPr lang="zh-CN" altLang="en-US" sz="2000" dirty="0">
              <a:solidFill>
                <a:schemeClr val="bg1"/>
              </a:solidFill>
              <a:latin typeface="AR CART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4279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647" y="1073425"/>
            <a:ext cx="8345585" cy="4581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直接箭头连接符 2"/>
          <p:cNvCxnSpPr/>
          <p:nvPr/>
        </p:nvCxnSpPr>
        <p:spPr>
          <a:xfrm flipH="1" flipV="1">
            <a:off x="2613991" y="2544417"/>
            <a:ext cx="1272209" cy="735496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74643" y="1918252"/>
            <a:ext cx="19679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you can buy different ships</a:t>
            </a:r>
            <a:r>
              <a:rPr lang="en-US" altLang="zh-CN" sz="2400" dirty="0" smtClean="0">
                <a:solidFill>
                  <a:schemeClr val="bg1"/>
                </a:solidFill>
                <a:latin typeface="Comic Sans MS" pitchFamily="66" charset="0"/>
              </a:rPr>
              <a:t>,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Comic Sans MS" pitchFamily="66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but every different shape once</a:t>
            </a:r>
            <a:endParaRPr lang="zh-CN" altLang="en-US" sz="2400" dirty="0">
              <a:solidFill>
                <a:schemeClr val="bg1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101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99052" y="622558"/>
            <a:ext cx="365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cript" pitchFamily="66" charset="0"/>
              </a:rPr>
              <a:t>Level 3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7258" y="976501"/>
            <a:ext cx="6950110" cy="3889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直接箭头连接符 4"/>
          <p:cNvCxnSpPr/>
          <p:nvPr/>
        </p:nvCxnSpPr>
        <p:spPr>
          <a:xfrm flipH="1">
            <a:off x="3924649" y="4554361"/>
            <a:ext cx="341695" cy="622302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82834" y="5117913"/>
            <a:ext cx="41744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Comic Sans MS" pitchFamily="66" charset="0"/>
              </a:rPr>
              <a:t>If you don’t buy a ship,</a:t>
            </a:r>
          </a:p>
          <a:p>
            <a:r>
              <a:rPr lang="en-US" altLang="zh-CN" sz="2800" dirty="0" smtClean="0">
                <a:solidFill>
                  <a:schemeClr val="bg1"/>
                </a:solidFill>
                <a:latin typeface="Comic Sans MS" pitchFamily="66" charset="0"/>
              </a:rPr>
              <a:t>it’s really a sad story…</a:t>
            </a:r>
            <a:endParaRPr lang="zh-CN" altLang="en-US" sz="2800" dirty="0">
              <a:solidFill>
                <a:schemeClr val="bg1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1293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3795" y="1107747"/>
            <a:ext cx="7023693" cy="3915587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 flipH="1">
            <a:off x="5497387" y="4794733"/>
            <a:ext cx="477213" cy="622302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64669" y="5105884"/>
            <a:ext cx="63430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Comic Sans MS" pitchFamily="66" charset="0"/>
              </a:rPr>
              <a:t>The ship you bought in the shop.(click space to choose)</a:t>
            </a:r>
            <a:endParaRPr lang="zh-CN" altLang="en-US" sz="2800" dirty="0">
              <a:solidFill>
                <a:schemeClr val="bg1"/>
              </a:solidFill>
              <a:latin typeface="Comic Sans MS" pitchFamily="66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9052" y="622558"/>
            <a:ext cx="365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cript" pitchFamily="66" charset="0"/>
              </a:rPr>
              <a:t>Level 3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7772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637" y="1368299"/>
            <a:ext cx="7416248" cy="3890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直接箭头连接符 4"/>
          <p:cNvCxnSpPr/>
          <p:nvPr/>
        </p:nvCxnSpPr>
        <p:spPr>
          <a:xfrm flipH="1">
            <a:off x="3498575" y="3896139"/>
            <a:ext cx="3031434" cy="472201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052" y="622558"/>
            <a:ext cx="365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cript" pitchFamily="66" charset="0"/>
              </a:rPr>
              <a:t>Level 3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3278" y="3660454"/>
            <a:ext cx="36501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</a:rPr>
              <a:t>You can shoot the monsters!</a:t>
            </a:r>
            <a:endParaRPr kumimoji="1" lang="zh-CN" alt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8142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99052" y="622558"/>
            <a:ext cx="8356458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itchFamily="2" charset="0"/>
              </a:rPr>
              <a:t>Technical Requirements</a:t>
            </a:r>
          </a:p>
          <a:p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1074646" y="1856535"/>
            <a:ext cx="628332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Comic Sans MS" pitchFamily="66" charset="0"/>
              </a:rPr>
              <a:t>Different Scenes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 </a:t>
            </a:r>
            <a:r>
              <a:rPr lang="en-US" altLang="zh-CN" sz="2400" dirty="0" err="1">
                <a:solidFill>
                  <a:schemeClr val="bg1"/>
                </a:solidFill>
                <a:latin typeface="Comic Sans MS" pitchFamily="66" charset="0"/>
              </a:rPr>
              <a:t>MyGame</a:t>
            </a:r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(Main menu)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-Level1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-Level2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-SHOP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-Level3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-How to play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-About us</a:t>
            </a:r>
          </a:p>
        </p:txBody>
      </p:sp>
      <p:sp>
        <p:nvSpPr>
          <p:cNvPr id="10" name="文本框 3"/>
          <p:cNvSpPr txBox="1"/>
          <p:nvPr/>
        </p:nvSpPr>
        <p:spPr>
          <a:xfrm>
            <a:off x="6364880" y="1856535"/>
            <a:ext cx="49390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err="1">
                <a:solidFill>
                  <a:schemeClr val="bg1"/>
                </a:solidFill>
                <a:latin typeface="Comic Sans MS" pitchFamily="66" charset="0"/>
              </a:rPr>
              <a:t>Gamera</a:t>
            </a:r>
            <a:r>
              <a:rPr lang="en-US" altLang="zh-CN" sz="3200" b="1" dirty="0">
                <a:solidFill>
                  <a:schemeClr val="bg1"/>
                </a:solidFill>
                <a:latin typeface="Comic Sans MS" pitchFamily="66" charset="0"/>
              </a:rPr>
              <a:t> View 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Comic Sans MS" pitchFamily="66" charset="0"/>
              </a:rPr>
              <a:t>-</a:t>
            </a:r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Main View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-Panoramic View</a:t>
            </a:r>
          </a:p>
        </p:txBody>
      </p:sp>
      <p:sp>
        <p:nvSpPr>
          <p:cNvPr id="11" name="文本框 4"/>
          <p:cNvSpPr txBox="1"/>
          <p:nvPr/>
        </p:nvSpPr>
        <p:spPr>
          <a:xfrm>
            <a:off x="6364880" y="3427095"/>
            <a:ext cx="461645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Comic Sans MS" pitchFamily="66" charset="0"/>
              </a:rPr>
              <a:t>Game objects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-Hero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-Monster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-Coin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-Ship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-Different Obstacles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</a:t>
            </a:r>
            <a:r>
              <a:rPr lang="en-US" altLang="zh-CN" sz="2400" dirty="0" err="1">
                <a:solidFill>
                  <a:schemeClr val="bg1"/>
                </a:solidFill>
                <a:latin typeface="Comic Sans MS" pitchFamily="66" charset="0"/>
              </a:rPr>
              <a:t>Treasture</a:t>
            </a:r>
            <a:endParaRPr lang="en-US" altLang="zh-CN" sz="2400" dirty="0">
              <a:solidFill>
                <a:schemeClr val="bg1"/>
              </a:solidFill>
              <a:latin typeface="Comic Sans MS" pitchFamily="66" charset="0"/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678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21523" y="1712109"/>
            <a:ext cx="9961825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Comic Sans MS" pitchFamily="66" charset="0"/>
              </a:rPr>
              <a:t>Behavior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-Hero different </a:t>
            </a:r>
            <a:r>
              <a:rPr lang="en-GB" sz="2400" dirty="0" err="1">
                <a:solidFill>
                  <a:schemeClr val="bg1"/>
                </a:solidFill>
                <a:latin typeface="Comic Sans MS" pitchFamily="66" charset="0"/>
                <a:sym typeface="+mn-ea"/>
              </a:rPr>
              <a:t>Behavior</a:t>
            </a:r>
            <a:r>
              <a:rPr lang="en-US" altLang="en-GB" sz="2400" dirty="0">
                <a:solidFill>
                  <a:schemeClr val="bg1"/>
                </a:solidFill>
                <a:latin typeface="Comic Sans MS" pitchFamily="66" charset="0"/>
                <a:sym typeface="+mn-ea"/>
              </a:rPr>
              <a:t>(Free fall and Jump)</a:t>
            </a:r>
          </a:p>
          <a:p>
            <a:pPr>
              <a:lnSpc>
                <a:spcPct val="150000"/>
              </a:lnSpc>
            </a:pPr>
            <a:r>
              <a:rPr lang="en-US" altLang="en-GB" sz="2400" dirty="0">
                <a:solidFill>
                  <a:schemeClr val="bg1"/>
                </a:solidFill>
                <a:latin typeface="Comic Sans MS" pitchFamily="66" charset="0"/>
                <a:sym typeface="+mn-ea"/>
              </a:rPr>
              <a:t>-Monster different Behavior(Chase and </a:t>
            </a:r>
            <a:r>
              <a:rPr lang="en-US" altLang="en-GB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Shoot)</a:t>
            </a:r>
            <a:endParaRPr lang="en-US" altLang="en-GB" sz="2400" dirty="0">
              <a:solidFill>
                <a:schemeClr val="bg1"/>
              </a:solidFill>
              <a:latin typeface="Comic Sans MS" pitchFamily="66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en-GB" sz="2400" dirty="0">
                <a:solidFill>
                  <a:schemeClr val="bg1"/>
                </a:solidFill>
                <a:latin typeface="Comic Sans MS" pitchFamily="66" charset="0"/>
                <a:sym typeface="+mn-ea"/>
              </a:rPr>
              <a:t>-Collision with Hero and Monster/Obstacle/Coins</a:t>
            </a:r>
          </a:p>
          <a:p>
            <a:pPr>
              <a:lnSpc>
                <a:spcPct val="150000"/>
              </a:lnSpc>
            </a:pPr>
            <a:r>
              <a:rPr lang="en-US" altLang="en-GB" sz="2400" dirty="0">
                <a:solidFill>
                  <a:schemeClr val="bg1"/>
                </a:solidFill>
                <a:latin typeface="Comic Sans MS" pitchFamily="66" charset="0"/>
                <a:sym typeface="+mn-ea"/>
              </a:rPr>
              <a:t>-Bullet in level1 has a pseudo-autonomous behavior</a:t>
            </a:r>
            <a:r>
              <a:rPr lang="en-US" altLang="en-GB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: chase </a:t>
            </a:r>
            <a:r>
              <a:rPr lang="en-US" altLang="en-GB" sz="2400" dirty="0">
                <a:solidFill>
                  <a:schemeClr val="bg1"/>
                </a:solidFill>
                <a:latin typeface="Comic Sans MS" pitchFamily="66" charset="0"/>
                <a:sym typeface="+mn-ea"/>
              </a:rPr>
              <a:t>Hero</a:t>
            </a:r>
          </a:p>
          <a:p>
            <a:pPr>
              <a:lnSpc>
                <a:spcPct val="150000"/>
              </a:lnSpc>
            </a:pPr>
            <a:r>
              <a:rPr lang="en-US" altLang="en-GB" sz="2400" dirty="0">
                <a:solidFill>
                  <a:schemeClr val="bg1"/>
                </a:solidFill>
                <a:latin typeface="Comic Sans MS" pitchFamily="66" charset="0"/>
                <a:sym typeface="+mn-ea"/>
              </a:rPr>
              <a:t>-Bullet  in level3 hit the Monster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99052" y="622558"/>
            <a:ext cx="8356458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itchFamily="2" charset="0"/>
              </a:rPr>
              <a:t>Technical Requirements</a:t>
            </a:r>
          </a:p>
          <a:p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3985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9052" y="622558"/>
            <a:ext cx="8356458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CENA" pitchFamily="2" charset="0"/>
              </a:rPr>
              <a:t>Technical Requirements</a:t>
            </a:r>
          </a:p>
          <a:p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  <p:sp>
        <p:nvSpPr>
          <p:cNvPr id="3" name="文本框 1"/>
          <p:cNvSpPr txBox="1"/>
          <p:nvPr/>
        </p:nvSpPr>
        <p:spPr>
          <a:xfrm>
            <a:off x="1096615" y="1828161"/>
            <a:ext cx="6486525" cy="41857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Comic Sans MS" pitchFamily="66" charset="0"/>
                <a:sym typeface="+mn-ea"/>
              </a:rPr>
              <a:t>Lighting</a:t>
            </a:r>
            <a:endParaRPr lang="en-US" altLang="zh-CN" sz="3200" b="1" dirty="0">
              <a:solidFill>
                <a:schemeClr val="bg1"/>
              </a:solidFill>
              <a:latin typeface="Comic Sans MS" pitchFamily="66" charset="0"/>
            </a:endParaRPr>
          </a:p>
          <a:p>
            <a:pPr marL="0" lvl="1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  <a:sym typeface="+mn-ea"/>
              </a:rPr>
              <a:t>-</a:t>
            </a:r>
            <a:r>
              <a:rPr lang="en-US" altLang="zh-CN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Spot light: </a:t>
            </a:r>
          </a:p>
          <a:p>
            <a:pPr marL="0" lvl="1"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The Hero in level2 will have a spotlight</a:t>
            </a:r>
          </a:p>
          <a:p>
            <a:pPr marL="0" lvl="1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-</a:t>
            </a:r>
            <a:r>
              <a:rPr lang="en-US" altLang="zh-CN" sz="2400" dirty="0" err="1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LightRenderable</a:t>
            </a:r>
            <a:r>
              <a:rPr lang="zh-CN" alt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：</a:t>
            </a:r>
            <a:endParaRPr lang="en-US" altLang="zh-CN" sz="2400" dirty="0" smtClean="0">
              <a:solidFill>
                <a:schemeClr val="bg1"/>
              </a:solidFill>
              <a:latin typeface="Comic Sans MS" pitchFamily="66" charset="0"/>
              <a:sym typeface="+mn-ea"/>
            </a:endParaRPr>
          </a:p>
          <a:p>
            <a:pPr marL="0" lvl="1"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The Column</a:t>
            </a:r>
          </a:p>
          <a:p>
            <a:pPr marL="0" lvl="1"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The Treasure</a:t>
            </a:r>
          </a:p>
          <a:p>
            <a:pPr marL="0" lvl="1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The </a:t>
            </a:r>
            <a:r>
              <a:rPr lang="en-US" altLang="zh-CN" sz="2400" dirty="0" err="1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Bg</a:t>
            </a:r>
            <a:endParaRPr lang="en-US" altLang="zh-CN" sz="2400" dirty="0" smtClean="0">
              <a:solidFill>
                <a:schemeClr val="bg1"/>
              </a:solidFill>
              <a:latin typeface="Comic Sans MS" pitchFamily="66" charset="0"/>
              <a:sym typeface="+mn-ea"/>
            </a:endParaRPr>
          </a:p>
          <a:p>
            <a:endParaRPr lang="zh-CN" altLang="en-US" dirty="0"/>
          </a:p>
        </p:txBody>
      </p:sp>
      <p:sp>
        <p:nvSpPr>
          <p:cNvPr id="4" name="文本框 2"/>
          <p:cNvSpPr txBox="1"/>
          <p:nvPr/>
        </p:nvSpPr>
        <p:spPr>
          <a:xfrm>
            <a:off x="6911332" y="1823511"/>
            <a:ext cx="4288353" cy="427809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sz="3200" b="1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Echo of game status</a:t>
            </a:r>
          </a:p>
          <a:p>
            <a:pPr algn="l"/>
            <a:r>
              <a:rPr 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-Background music</a:t>
            </a:r>
          </a:p>
          <a:p>
            <a:pPr algn="l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-Select</a:t>
            </a:r>
          </a:p>
          <a:p>
            <a:pPr algn="l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-Monster</a:t>
            </a:r>
          </a:p>
          <a:p>
            <a:pPr algn="l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-Jump</a:t>
            </a:r>
          </a:p>
          <a:p>
            <a:pPr algn="l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-Collision</a:t>
            </a:r>
          </a:p>
          <a:p>
            <a:pPr algn="l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-Get diamonds</a:t>
            </a:r>
          </a:p>
          <a:p>
            <a:pPr algn="l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1"/>
                </a:solidFill>
                <a:latin typeface="Comic Sans MS" pitchFamily="66" charset="0"/>
                <a:sym typeface="+mn-ea"/>
              </a:rPr>
              <a:t>-SHOP</a:t>
            </a:r>
          </a:p>
        </p:txBody>
      </p:sp>
    </p:spTree>
    <p:extLst>
      <p:ext uri="{BB962C8B-B14F-4D97-AF65-F5344CB8AC3E}">
        <p14:creationId xmlns:p14="http://schemas.microsoft.com/office/powerpoint/2010/main" val="26233985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93619" y="95911"/>
            <a:ext cx="11927745" cy="6673598"/>
            <a:chOff x="93619" y="95911"/>
            <a:chExt cx="11927745" cy="6673598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4691988" y="-4117215"/>
              <a:ext cx="2790000" cy="11463751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632995" y="-577603"/>
              <a:ext cx="2790000" cy="11463751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4630114" y="-4381590"/>
              <a:ext cx="2913750" cy="11868751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571120" y="-621742"/>
              <a:ext cx="2913750" cy="11868751"/>
            </a:xfrm>
            <a:prstGeom prst="rect">
              <a:avLst/>
            </a:prstGeom>
          </p:spPr>
        </p:pic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4503" y="3940299"/>
            <a:ext cx="3923069" cy="133013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869738" y="2189612"/>
            <a:ext cx="65314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THANK</a:t>
            </a:r>
          </a:p>
          <a:p>
            <a:pPr algn="ctr"/>
            <a:r>
              <a:rPr kumimoji="1" lang="en-US" altLang="zh-CN" sz="48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YOU</a:t>
            </a:r>
            <a:endParaRPr kumimoji="1" lang="zh-CN" altLang="en-US" sz="4800" dirty="0" smtClean="0">
              <a:solidFill>
                <a:schemeClr val="bg1"/>
              </a:solidFill>
              <a:latin typeface="Segoe Script" panose="020B0504020000000003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883" y="724728"/>
            <a:ext cx="1462500" cy="1091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878765" y="724728"/>
            <a:ext cx="1462500" cy="10912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711107">
            <a:off x="4168635" y="1581333"/>
            <a:ext cx="1248750" cy="9787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450453">
            <a:off x="7432166" y="2770150"/>
            <a:ext cx="2454985" cy="135946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4227" y="2744143"/>
            <a:ext cx="1361250" cy="131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00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965" y="610592"/>
            <a:ext cx="9770655" cy="541252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80797">
            <a:off x="7336673" y="2144609"/>
            <a:ext cx="3684683" cy="204041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357030" y="2705702"/>
            <a:ext cx="25168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AR CENA" pitchFamily="2" charset="0"/>
                <a:ea typeface="汉仪超粗宋简" panose="02010600000101010101" charset="-122"/>
              </a:rPr>
              <a:t>Main menu</a:t>
            </a:r>
            <a:endParaRPr lang="zh-CN" altLang="en-US" sz="4000" dirty="0">
              <a:solidFill>
                <a:schemeClr val="bg1"/>
              </a:solidFill>
              <a:latin typeface="AR CENA" pitchFamily="2" charset="0"/>
              <a:ea typeface="汉仪超粗宋简" panose="0201060000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12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778" y="1232453"/>
            <a:ext cx="10327152" cy="5406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1608" y="185236"/>
            <a:ext cx="365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cript" pitchFamily="66" charset="0"/>
              </a:rPr>
              <a:t>How to play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9991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1608" y="185236"/>
            <a:ext cx="365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cript" pitchFamily="66" charset="0"/>
              </a:rPr>
              <a:t>About us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885" y="1002452"/>
            <a:ext cx="9343473" cy="51768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981618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7374835" y="2962649"/>
            <a:ext cx="36501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Tempus Sans ITC" pitchFamily="82" charset="0"/>
              </a:rPr>
              <a:t>A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Tempus Sans ITC" pitchFamily="82" charset="0"/>
              </a:rPr>
              <a:t> </a:t>
            </a:r>
            <a:r>
              <a:rPr kumimoji="1" lang="en-US" altLang="zh-CN" sz="2800" dirty="0">
                <a:solidFill>
                  <a:schemeClr val="bg1"/>
                </a:solidFill>
                <a:latin typeface="Tempus Sans ITC" pitchFamily="82" charset="0"/>
              </a:rPr>
              <a:t>monster 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Tempus Sans ITC" pitchFamily="82" charset="0"/>
              </a:rPr>
              <a:t>is chasing </a:t>
            </a:r>
            <a:r>
              <a:rPr kumimoji="1" lang="en-US" altLang="zh-CN" sz="2800" dirty="0">
                <a:solidFill>
                  <a:schemeClr val="bg1"/>
                </a:solidFill>
                <a:latin typeface="Tempus Sans ITC" pitchFamily="82" charset="0"/>
              </a:rPr>
              <a:t>our hero 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Tempus Sans ITC" pitchFamily="82" charset="0"/>
              </a:rPr>
              <a:t>And then the hero  </a:t>
            </a:r>
            <a:r>
              <a:rPr kumimoji="1" lang="en-US" altLang="zh-CN" sz="2800" dirty="0">
                <a:solidFill>
                  <a:schemeClr val="bg1"/>
                </a:solidFill>
                <a:latin typeface="Tempus Sans ITC" pitchFamily="82" charset="0"/>
              </a:rPr>
              <a:t>fly 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Tempus Sans ITC" pitchFamily="82" charset="0"/>
              </a:rPr>
              <a:t>away…..</a:t>
            </a:r>
            <a:endParaRPr kumimoji="1" lang="zh-CN" altLang="en-US" sz="2800" dirty="0">
              <a:solidFill>
                <a:schemeClr val="bg1"/>
              </a:solidFill>
              <a:latin typeface="Tempus Sans ITC" pitchFamily="82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278" y="1694998"/>
            <a:ext cx="6286694" cy="35029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9052" y="622558"/>
            <a:ext cx="365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cript" pitchFamily="66" charset="0"/>
              </a:rPr>
              <a:t>Level 1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1909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74" y="1525545"/>
            <a:ext cx="6649280" cy="372312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96446" y="5386802"/>
            <a:ext cx="5660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Comic Sans MS" pitchFamily="66" charset="0"/>
              </a:rPr>
              <a:t>The monster will shoot you…</a:t>
            </a:r>
            <a:endParaRPr lang="zh-CN" altLang="en-US" sz="2400" dirty="0">
              <a:solidFill>
                <a:schemeClr val="bg1"/>
              </a:solidFill>
              <a:latin typeface="Comic Sans MS" pitchFamily="66" charset="0"/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>
            <a:off x="1620078" y="3381854"/>
            <a:ext cx="1451733" cy="1940849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" name="直接箭头连接符 2"/>
          <p:cNvCxnSpPr/>
          <p:nvPr/>
        </p:nvCxnSpPr>
        <p:spPr>
          <a:xfrm flipV="1">
            <a:off x="7335078" y="2122372"/>
            <a:ext cx="1106844" cy="1120335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8441922" y="1646160"/>
            <a:ext cx="30882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Comic Sans MS" pitchFamily="66" charset="0"/>
              </a:rPr>
              <a:t>Small monsters will stand in the way…..</a:t>
            </a:r>
            <a:endParaRPr lang="en-US" altLang="zh-CN" sz="2400" dirty="0">
              <a:solidFill>
                <a:schemeClr val="bg1"/>
              </a:solidFill>
              <a:latin typeface="Comic Sans MS" pitchFamily="66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72401" y="5017470"/>
            <a:ext cx="35283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Comic Sans MS" pitchFamily="66" charset="0"/>
              </a:rPr>
              <a:t>Try to escape them and own your treasure.</a:t>
            </a:r>
            <a:endParaRPr lang="zh-CN" altLang="en-US" sz="2400" dirty="0">
              <a:solidFill>
                <a:schemeClr val="bg1"/>
              </a:solidFill>
              <a:latin typeface="Comic Sans MS" pitchFamily="66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99052" y="622558"/>
            <a:ext cx="365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cript" pitchFamily="66" charset="0"/>
              </a:rPr>
              <a:t>Level 1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132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173278" y="4107387"/>
            <a:ext cx="34211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Comic Sans MS" pitchFamily="66" charset="0"/>
              </a:rPr>
              <a:t>There are many stone pillars…</a:t>
            </a:r>
            <a:endParaRPr lang="zh-CN" altLang="en-US" sz="2800" dirty="0">
              <a:solidFill>
                <a:schemeClr val="bg1"/>
              </a:solidFill>
              <a:latin typeface="Comic Sans MS" pitchFamily="66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409" y="1659973"/>
            <a:ext cx="6929630" cy="38579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99052" y="622558"/>
            <a:ext cx="365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cript" pitchFamily="66" charset="0"/>
              </a:rPr>
              <a:t>Level 2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7814039" y="1799565"/>
            <a:ext cx="733613" cy="58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V="1">
            <a:off x="7439665" y="4675286"/>
            <a:ext cx="733613" cy="58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726556" y="1500809"/>
            <a:ext cx="21070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Comic Sans MS" pitchFamily="66" charset="0"/>
              </a:rPr>
              <a:t>A small panoramic camera</a:t>
            </a:r>
            <a:endParaRPr lang="zh-CN" altLang="en-US" sz="2800" dirty="0">
              <a:solidFill>
                <a:schemeClr val="bg1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9171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箭头连接符 2"/>
          <p:cNvCxnSpPr/>
          <p:nvPr/>
        </p:nvCxnSpPr>
        <p:spPr>
          <a:xfrm>
            <a:off x="6459494" y="3253958"/>
            <a:ext cx="2252312" cy="731520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906195" y="3892816"/>
            <a:ext cx="292285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kumimoji="1" lang="en-US" altLang="zh-CN" sz="2800" dirty="0" smtClean="0">
                <a:solidFill>
                  <a:prstClr val="white"/>
                </a:solidFill>
                <a:latin typeface="Comic Sans MS" pitchFamily="66" charset="0"/>
              </a:rPr>
              <a:t>A spot light following the hero. </a:t>
            </a:r>
            <a:endParaRPr kumimoji="1" lang="zh-CN" altLang="en-US" sz="2800" dirty="0">
              <a:solidFill>
                <a:prstClr val="white"/>
              </a:solidFill>
              <a:latin typeface="Comic Sans MS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54269" y="3845490"/>
            <a:ext cx="15376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kumimoji="1" lang="en-US" altLang="zh-CN" sz="3200" dirty="0" smtClean="0">
                <a:solidFill>
                  <a:prstClr val="white"/>
                </a:solidFill>
                <a:latin typeface="Tempus Sans ITC" pitchFamily="82" charset="0"/>
              </a:rPr>
              <a:t>treasure</a:t>
            </a:r>
            <a:endParaRPr kumimoji="1" lang="zh-CN" altLang="en-US" sz="3200" dirty="0">
              <a:solidFill>
                <a:prstClr val="white"/>
              </a:solidFill>
              <a:latin typeface="Tempus Sans ITC" pitchFamily="82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198" y="976501"/>
            <a:ext cx="7622669" cy="430131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9052" y="622558"/>
            <a:ext cx="3650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Script" pitchFamily="66" charset="0"/>
              </a:rPr>
              <a:t>Level 2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Script" pitchFamily="66" charset="0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3170583" y="3343000"/>
            <a:ext cx="1038639" cy="502490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431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6952" y="1047495"/>
            <a:ext cx="8312558" cy="4677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直接箭头连接符 4"/>
          <p:cNvCxnSpPr/>
          <p:nvPr/>
        </p:nvCxnSpPr>
        <p:spPr>
          <a:xfrm flipH="1">
            <a:off x="2474843" y="1470991"/>
            <a:ext cx="944218" cy="1256144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46042" y="2727135"/>
            <a:ext cx="23655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Comic Sans MS" pitchFamily="66" charset="0"/>
              </a:rPr>
              <a:t>Only when you pass the level, you can own your money.</a:t>
            </a:r>
            <a:endParaRPr lang="zh-CN" altLang="en-US" sz="2400" dirty="0">
              <a:solidFill>
                <a:schemeClr val="bg1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829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373</Words>
  <Application>Microsoft Office PowerPoint</Application>
  <PresentationFormat>宽屏</PresentationFormat>
  <Paragraphs>82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AR CARTER</vt:lpstr>
      <vt:lpstr>AR CENA</vt:lpstr>
      <vt:lpstr>汉仪超粗宋简</vt:lpstr>
      <vt:lpstr>宋体</vt:lpstr>
      <vt:lpstr>Arial</vt:lpstr>
      <vt:lpstr>Calibri</vt:lpstr>
      <vt:lpstr>Calibri Light</vt:lpstr>
      <vt:lpstr>Comic Sans MS</vt:lpstr>
      <vt:lpstr>Segoe Script</vt:lpstr>
      <vt:lpstr>Tempus Sans ITC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_ Echo</cp:lastModifiedBy>
  <cp:revision>63</cp:revision>
  <dcterms:created xsi:type="dcterms:W3CDTF">2015-08-19T07:17:53Z</dcterms:created>
  <dcterms:modified xsi:type="dcterms:W3CDTF">2017-08-01T04:33:57Z</dcterms:modified>
</cp:coreProperties>
</file>

<file path=docProps/thumbnail.jpeg>
</file>